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41" autoAdjust="0"/>
  </p:normalViewPr>
  <p:slideViewPr>
    <p:cSldViewPr snapToGrid="0">
      <p:cViewPr varScale="1">
        <p:scale>
          <a:sx n="62" d="100"/>
          <a:sy n="62" d="100"/>
        </p:scale>
        <p:origin x="138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5B8CDD-9D52-40FC-92F7-3B781B66582F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D241A-2277-4D10-9AB4-29F7F69687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000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vaccines/imz-managers/coverage/teenvaxview/data-reports/index.html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dc.gov/nchs/nhis/index.ht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1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Centers for Disease Control and Prevention (CDC). Behavioral Risk Factor Surveillance System Survey Data. Atlanta, Georgia: U.S. Department of Health and Human Services, Centers for Disease Control and Prevention, 2020. https://www.cdc.gov/brfss/data_documentation/index.htm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1571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Centers for Disease Control and Prevention (CDC). Behavioral Risk Factor Surveillance System Survey Data. Atlanta, Georgia: U.S. Department of Health and Human Services, Centers for Disease Control and Prevention, 2020. https://www.cdc.gov/brfss/data_documentation/index.htm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551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spcBef>
                <a:spcPct val="0"/>
              </a:spcBef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 Center for Health Statistics. Health, United States, 2018. Hyattsville, MD. 2019.</a:t>
            </a:r>
          </a:p>
          <a:p>
            <a:pPr marL="177845" indent="-177845">
              <a:spcBef>
                <a:spcPct val="0"/>
              </a:spcBef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 Health Interview Survey, National Center for Health Statistics, Centers for Disease Control and Prevention, 2018, 2020.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Public-use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data file and documentation.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05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Estimates for white, black, and Asian are among non-Hispanics.</a:t>
            </a:r>
          </a:p>
          <a:p>
            <a:pPr marL="177845" indent="-177845">
              <a:buFontTx/>
              <a:buChar char="-"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Centers for Disease Control and Prevention. High School Youth Risk Behavior Survey Data, 2019. Available from URL: https://nccd.cdc.gov/youthonline/App/Default.aspx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070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Centers for Disease Control and Prevention (CDC). Behavioral Risk Factor Surveillance System Survey Data. Atlanta, Georgia: U.S. Department of Health and Human Services, Centers for Disease Control and Prevention, 2019.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50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Centers for Disease Control and Prevention (CDC). Behavioral Risk Factor Surveillance System Survey Data. Atlanta, Georgia: U.S. Department of Health and Human Services, Centers for Disease Control and Prevention, 2019.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768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National Health Interview Survey, National Center for Health Statistics, Centers for Disease Control and Prevention, 2020.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Public-use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data file and documentation.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303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Saslow D, </a:t>
            </a: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et al. PMID: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32639044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563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Up-to-Date HPV vaccination includes those who received ≥3 doses, and those who received 2 doses when the first HPV vaccine dose was initiated before age 15 years and the time between the first and second dose was at least 5 months minus 4 days. </a:t>
            </a:r>
          </a:p>
          <a:p>
            <a:pPr marL="177845" indent="-177845" defTabSz="948507">
              <a:buFontTx/>
              <a:buChar char="-"/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Estimates for white, black, and other are among non-Hispanics. </a:t>
            </a:r>
            <a:r>
              <a:rPr lang="en-US" dirty="0"/>
              <a:t>Centers for Disease Control and Prevention, National Center for Immunization and Respiratory Diseases. </a:t>
            </a:r>
            <a:r>
              <a:rPr lang="en-US" dirty="0" err="1"/>
              <a:t>TeenVaxView</a:t>
            </a:r>
            <a:r>
              <a:rPr lang="en-US" dirty="0"/>
              <a:t>. Available from URL: </a:t>
            </a:r>
            <a:r>
              <a:rPr lang="en-US" u="sng" dirty="0">
                <a:hlinkClick r:id="rId3"/>
              </a:rPr>
              <a:t>https://www.cdc.gov/vaccines/imz-managers/coverage/teenvaxview/data-reports/index.html</a:t>
            </a:r>
            <a:r>
              <a:rPr lang="en-US" dirty="0"/>
              <a:t> Accessed February 15, 2022.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717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en-US" dirty="0" err="1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Oeffinger</a:t>
            </a: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KC, et al. PMID: </a:t>
            </a:r>
            <a:r>
              <a:rPr lang="en-US" dirty="0"/>
              <a:t>26501536 </a:t>
            </a:r>
          </a:p>
          <a:p>
            <a:pPr marL="177845" indent="-177845">
              <a:buFontTx/>
              <a:buChar char="-"/>
            </a:pPr>
            <a:r>
              <a:rPr lang="en-US" dirty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Smith RA, et al. PMID: </a:t>
            </a:r>
            <a:r>
              <a:rPr lang="en-US" dirty="0"/>
              <a:t>29846940 </a:t>
            </a:r>
            <a:endParaRPr lang="en-US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185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Arial" charset="0"/>
                <a:ea typeface="ＭＳ Ｐゴシック" pitchFamily="34" charset="-128"/>
              </a:rPr>
              <a:t>- Death rates: </a:t>
            </a:r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US Mortality Volumes 1930 to 1959, US Mortality Data 1960 to 2015, National Center for Health Statistics, Centers for Disease Control and Prevention. </a:t>
            </a:r>
          </a:p>
          <a:p>
            <a:r>
              <a:rPr lang="en-US" sz="1200" dirty="0">
                <a:solidFill>
                  <a:srgbClr val="000000"/>
                </a:solidFill>
                <a:latin typeface="Arial" charset="0"/>
                <a:ea typeface="ＭＳ Ｐゴシック" pitchFamily="34" charset="-128"/>
              </a:rPr>
              <a:t>- Cigarette consumption: 1900-1999: US Department of Agriculture. 2000-2015: Wang, TW et al. PMID: 27932780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506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Estimates for whites and blacks are among non-Hispanics. Estimates for Asians may be Hispanic or non-Hispanic. </a:t>
            </a:r>
          </a:p>
          <a:p>
            <a:pPr marL="177845" indent="-177845">
              <a:buFontTx/>
              <a:buChar char="-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National Center for Health Statistics. Health, United States, 2018. Hyattsville, MD. 2019.</a:t>
            </a:r>
          </a:p>
          <a:p>
            <a:pPr marL="177845" indent="-177845" defTabSz="948507">
              <a:buFontTx/>
              <a:buChar char="-"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National Health Interview Survey, National Center for Health Statistics, Centers for Disease Control and Prevention, 2018-2019.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Public-use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data file and documentation. https://www.cdc.gov/nchs/nhis/index.htm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436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National Health Interview Survey, National Center for Health Statistics, Centers for Disease Control and Prevention, 2019.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Public-use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data file and documentation.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615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48507">
              <a:buFontTx/>
              <a:buNone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 Estimates for White, Black, and Asian persons are among non-Hispanics. </a:t>
            </a:r>
          </a:p>
          <a:p>
            <a:pPr marL="0" indent="0" defTabSz="948507">
              <a:buFontTx/>
              <a:buNone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National Health Interview Survey, National Center for Health Statistics, Centers for Disease Control and Prevention, 2019.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Public-use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data file and documentation.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068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National Health Interview Survey, National Center for Health Statistics, Centers for Disease Control and Prevention, 2019.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Public-use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data file and documentation.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491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Frontham</a:t>
            </a:r>
            <a:r>
              <a:rPr lang="en-US" dirty="0"/>
              <a:t> ETH, et al. PMID: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32729638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440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Estimates for white, black, and Asian are among non-Hispanics.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48507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National Health Interview Surveys, National Center for Health Statistics, Centers for Disease Control and Prevention, 2000-2019.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Public-use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data file and documentation.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326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defTabSz="948507">
              <a:buFontTx/>
              <a:buChar char="-"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Estimates for White, Black, Asian, and AI/AN persons are among non-Hispanics. </a:t>
            </a:r>
          </a:p>
          <a:p>
            <a:pPr marL="0" indent="0" defTabSz="948507">
              <a:buFontTx/>
              <a:buNone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National Health Interview Survey, National Center for Health Statistics, Centers for Disease Control and Prevention, 2019.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Public-use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data file and documentation.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850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Health Interview Survey, National Center for Health Statistics, Centers for Disease Control and Prevention, 2019.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Public-use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data file and documentation.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62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spcBef>
                <a:spcPct val="0"/>
              </a:spcBef>
              <a:buFontTx/>
              <a:buChar char="-"/>
            </a:pPr>
            <a:r>
              <a:rPr lang="en-US" b="0" i="0" dirty="0">
                <a:latin typeface="Arial" panose="020B0604020202020204" pitchFamily="34" charset="0"/>
                <a:cs typeface="Arial" panose="020B0604020202020204" pitchFamily="34" charset="0"/>
              </a:rPr>
              <a:t>Wolf AMD, et al. PMID: </a:t>
            </a:r>
            <a:r>
              <a:rPr lang="en-US" dirty="0"/>
              <a:t>29846947 </a:t>
            </a:r>
          </a:p>
          <a:p>
            <a:pPr marL="177845" indent="-177845" defTabSz="948507">
              <a:spcBef>
                <a:spcPct val="0"/>
              </a:spcBef>
              <a:buFontTx/>
              <a:buChar char="-"/>
              <a:defRPr/>
            </a:pPr>
            <a:r>
              <a:rPr lang="en-US" dirty="0"/>
              <a:t>Smith RA, et al. PMID: 29846940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696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National Health Interview Survey, National Center for Health Statistics, Centers for Disease Control and Prevention, 2000-2019.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Public-use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data files and documentation.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90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National Center for Health Statistics. Health, United States, 2018. Hyattsville, MD. 2019.</a:t>
            </a:r>
          </a:p>
          <a:p>
            <a:pPr eaLnBrk="1" hangingPunct="1">
              <a:spcBef>
                <a:spcPct val="0"/>
              </a:spcBef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National Health Interview Survey, National Center for Health Statistics, Centers for Disease Control and Prevention, 2018-2020.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Public-use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data file and documentation. https://www.cdc.gov/nchs/nhis/index.htm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588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485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Estimates for White, Black, Asian, and AI/AN persons are among non-Hispanics. </a:t>
            </a:r>
          </a:p>
          <a:p>
            <a:pPr defTabSz="948507"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National Health Interview Survey, National Center for Health Statistics, Centers for Disease Control and Prevention, 2019.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Public-use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data file and documentation.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365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National Health Interview Survey, National Center for Health Statistics, Centers for Disease Control and Prevention, 2019.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Public-use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data file and documentation.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108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National Health Interview Survey, National Center for Health Statistics, Centers for Disease Control and Prevention, 2000-2019.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Public-use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data files and documentation. </a:t>
            </a:r>
            <a:r>
              <a:rPr lang="en-US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401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spcBef>
                <a:spcPct val="0"/>
              </a:spcBef>
              <a:buFontTx/>
              <a:buChar char="-"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Wender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R, et al. PMID: </a:t>
            </a:r>
            <a:r>
              <a:rPr lang="en-US" dirty="0"/>
              <a:t>23315954 </a:t>
            </a:r>
          </a:p>
          <a:p>
            <a:pPr marL="177845" indent="-177845">
              <a:spcBef>
                <a:spcPct val="0"/>
              </a:spcBef>
              <a:buFontTx/>
              <a:buChar char="-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Smith RA, et al. PMID: </a:t>
            </a:r>
            <a:r>
              <a:rPr lang="en-US" dirty="0"/>
              <a:t>29846940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2456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Wolf AM, et al. PMID: </a:t>
            </a:r>
            <a:r>
              <a:rPr lang="en-US" dirty="0"/>
              <a:t>20200110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48507"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Smith RA, et al. PMID: </a:t>
            </a:r>
            <a:r>
              <a:rPr lang="en-US" dirty="0"/>
              <a:t>29846940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95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2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-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Estimates for White and Black persons are among non-Hispanics. </a:t>
            </a:r>
            <a:endParaRPr lang="en-US" sz="1200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sz="12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- National Center for Health Statistics. Health, United States,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2018. Hyattsville, MD. 2019.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- National Health Interview Survey, National Center for Health Statistics, Centers for Disease Control and Prevention, 2018-2020.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Public-use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data file and documentation.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5869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8507">
              <a:spcBef>
                <a:spcPct val="0"/>
              </a:spcBef>
              <a:defRPr/>
            </a:pP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- Estimate for “Some college” includes those with an Associate’s degree.</a:t>
            </a:r>
          </a:p>
          <a:p>
            <a:pPr defTabSz="948507">
              <a:spcBef>
                <a:spcPct val="0"/>
              </a:spcBef>
              <a:defRPr/>
            </a:pPr>
            <a:r>
              <a:rPr lang="en-US" sz="12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-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Health Interview Survey, National Center for Health Statistics, Centers for Disease Control and Prevention, 2020.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Public-use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data file and documentation. </a:t>
            </a:r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https://www.cdc.gov/nchs/nhis/index.htm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80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Sources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2020: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Gentzke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AS, et al.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MMWR </a:t>
            </a:r>
            <a:r>
              <a:rPr lang="en-US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Morb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Mortal </a:t>
            </a:r>
            <a:r>
              <a:rPr lang="en-US" sz="1200" b="0" i="1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Wkly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Rep.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2020 Dec 18;69(50):1881-1888; 2019: Wang T, et al. MMWR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Surveill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Summ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2019 Nov 6;68(12):1-22; 2018: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Gentzke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et al. MMWR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Morb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Mortal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Wkly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Rep. 2019 Feb 15;68(6):157-164; 2017: Wang T, et al.  MMWR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Morb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Mortal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Wkly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Rep. 2018 Jun 8;67(22):629-633; 2016: Jamal A, et al. MMWR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Morb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Mortal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Wkly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Rep. 2017 Jun 16;66(23):597-603; 2015: Singh T, et al. MMWR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Morb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Mortal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Wkly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Rep. 2016 Apr 15;65(14):361-7; 2014: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Arrazola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RA, et al. MMWR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Morb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Mortal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Wkly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Rep. 2015 Apr 17;64(14):381-5; 2013: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Arrazola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RA, et al. MMWR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Morb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Mortal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Wkly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Rep. 2014 Nov 14;63(45):1021-6;2011 &amp; 2012: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Arrazola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RA, et al. MMWR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Morb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Mortal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Wkly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Rep. 2013 Nov 15;62(45):893-7.</a:t>
            </a:r>
            <a:r>
              <a:rPr lang="en-US" sz="1000" dirty="0"/>
              <a:t> </a:t>
            </a:r>
            <a:endParaRPr lang="en-US" sz="10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US" sz="1000" dirty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3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>
              <a:spcBef>
                <a:spcPct val="0"/>
              </a:spcBef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Center for Health Statistics. Health, United States, 2013: With Special Feature on Prescription Drugs. Hyattsville, MD. 2014.</a:t>
            </a:r>
          </a:p>
          <a:p>
            <a:pPr marL="177845" indent="-177845">
              <a:spcBef>
                <a:spcPct val="0"/>
              </a:spcBef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Center for Health Statistics. National Health and Nutrition Examination Survey, 2011-March 2020.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Public-use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data files and documentation. https://wwwn.cdc.gov/nchs/nhanes/Default.aspx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28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7845" indent="-177845" defTabSz="948507">
              <a:spcBef>
                <a:spcPct val="0"/>
              </a:spcBef>
              <a:buFontTx/>
              <a:buChar char="-"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Center for Health Statistics. Health, United States, 2013: With Special Feature on Prescription Drugs. Hyattsville, MD. 2014.</a:t>
            </a:r>
          </a:p>
          <a:p>
            <a:pPr marL="177845" indent="-177845">
              <a:spcBef>
                <a:spcPct val="0"/>
              </a:spcBef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Center for Health Statistics. Health, United States, 2017: With Special Feature on Mortality. Hyattsville, MD. 2018.</a:t>
            </a:r>
          </a:p>
          <a:p>
            <a:pPr marL="177845" indent="-177845">
              <a:spcBef>
                <a:spcPct val="0"/>
              </a:spcBef>
              <a:buFontTx/>
              <a:buChar char="-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Center for Health Statistics. National Health and Nutrition Examination Survey, 2015-March 2020.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Public-use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data files and documentation. https://wwwn.cdc.gov/nchs/nhanes/Default.aspx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1324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National Center for Health Statistics. National Health and Nutrition Examination Survey, 2017- March 2020.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Public-use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data files and documentation. https://wwwn.cdc.gov/nchs/nhanes/Default.aspx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1D241A-2277-4D10-9AB4-29F7F696873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67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7B3E-C9D6-49FF-A9AF-FBB2B00E781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DA7D-83A0-453A-8680-D78F3A5B6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364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7B3E-C9D6-49FF-A9AF-FBB2B00E781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DA7D-83A0-453A-8680-D78F3A5B6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718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7B3E-C9D6-49FF-A9AF-FBB2B00E781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DA7D-83A0-453A-8680-D78F3A5B6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07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7B3E-C9D6-49FF-A9AF-FBB2B00E781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DA7D-83A0-453A-8680-D78F3A5B6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2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7B3E-C9D6-49FF-A9AF-FBB2B00E781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DA7D-83A0-453A-8680-D78F3A5B6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8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7B3E-C9D6-49FF-A9AF-FBB2B00E781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DA7D-83A0-453A-8680-D78F3A5B6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60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7B3E-C9D6-49FF-A9AF-FBB2B00E781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DA7D-83A0-453A-8680-D78F3A5B6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18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7B3E-C9D6-49FF-A9AF-FBB2B00E781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DA7D-83A0-453A-8680-D78F3A5B6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5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7B3E-C9D6-49FF-A9AF-FBB2B00E781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DA7D-83A0-453A-8680-D78F3A5B6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3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7B3E-C9D6-49FF-A9AF-FBB2B00E781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DA7D-83A0-453A-8680-D78F3A5B6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88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07B3E-C9D6-49FF-A9AF-FBB2B00E781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6DA7D-83A0-453A-8680-D78F3A5B6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9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07B3E-C9D6-49FF-A9AF-FBB2B00E781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6DA7D-83A0-453A-8680-D78F3A5B6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56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1F7C8BA-1FAF-4CBA-956D-25685F777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06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08974286-A1FA-4C2E-B4B6-BDC0549A8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70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FA15CD49-8D0D-4978-A40B-BD9D4C7D27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266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27E1E804-489A-4168-BAF0-32C4B27F0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8243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7788EB6D-5A85-41E6-9930-8338C45B4C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631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map&#10;&#10;Description automatically generated">
            <a:extLst>
              <a:ext uri="{FF2B5EF4-FFF2-40B4-BE49-F238E27FC236}">
                <a16:creationId xmlns:a16="http://schemas.microsoft.com/office/drawing/2014/main" id="{56249AB1-82E4-43D9-B138-DFD9E55D7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336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map&#10;&#10;Description automatically generated">
            <a:extLst>
              <a:ext uri="{FF2B5EF4-FFF2-40B4-BE49-F238E27FC236}">
                <a16:creationId xmlns:a16="http://schemas.microsoft.com/office/drawing/2014/main" id="{B0FEC1BE-0708-436F-BDCC-92D66DF3C3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344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C34CBA75-CD7A-42C6-837D-71F433012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30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9C73E0E-12F9-4592-B5DE-519F2D5703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12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18316A6C-0502-48C4-87B9-C16059536B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00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1E6E1480-3AD6-4684-B9F0-EF12AA50E6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16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6ACD05CD-0026-477F-B4D4-EA097F4EB8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80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5D81ABB5-A94B-4726-9E45-C3306AF5C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63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3D7FD227-ED40-41CF-9AB4-C8A634D5C1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99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DDDC6608-4FA2-44DD-A32C-0B8F7DD47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36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bar chart&#10;&#10;Description automatically generated">
            <a:extLst>
              <a:ext uri="{FF2B5EF4-FFF2-40B4-BE49-F238E27FC236}">
                <a16:creationId xmlns:a16="http://schemas.microsoft.com/office/drawing/2014/main" id="{0A0EEBC0-99A6-4097-A973-E3C5F136E9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16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4022B3A4-19A0-4701-89C9-6F6DC0B43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8144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96ABDEEF-5C44-4518-B796-248A04E2D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1036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0CBA9E99-244C-49A1-BA58-941D7E5BF6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140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8EF6FD3E-E296-4D4C-87C9-96086B9FD7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2943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8C7F48E0-D8C7-4FAA-8286-DA5480C64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08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6DC21794-6078-450F-B62A-5E1EA131B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72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893BBB37-44C5-4C30-98BE-3249C064C8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079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AE76EDD1-63F3-43B6-88D6-36EBD06F4A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846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265C6707-C22B-41D8-BB93-A29C662BFB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1246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246378E9-9337-4BED-8560-6D2AEAF87E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016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ADC192C-B722-4BEC-93B7-FB590A874F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1378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EBFC62A-874E-488A-8AF6-AB898B32F5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930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, line chart&#10;&#10;Description automatically generated">
            <a:extLst>
              <a:ext uri="{FF2B5EF4-FFF2-40B4-BE49-F238E27FC236}">
                <a16:creationId xmlns:a16="http://schemas.microsoft.com/office/drawing/2014/main" id="{CF1A9FB2-E7AA-420B-8B7F-491345212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219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8D0FC3AB-D914-4A57-978F-9A8D19701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808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2ADC9A03-1C74-45C5-BB77-BC4CC0D2E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730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8807E36C-06A3-471C-B853-C9AAA9D5E2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84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CD891A7A-5035-4445-B09A-53B270EC0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272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, bar chart&#10;&#10;Description automatically generated">
            <a:extLst>
              <a:ext uri="{FF2B5EF4-FFF2-40B4-BE49-F238E27FC236}">
                <a16:creationId xmlns:a16="http://schemas.microsoft.com/office/drawing/2014/main" id="{B630E6DE-1E7C-46CC-8762-ADE52DA36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37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1757</Words>
  <Application>Microsoft Office PowerPoint</Application>
  <PresentationFormat>On-screen Show (4:3)</PresentationFormat>
  <Paragraphs>88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Adair Minihan</dc:creator>
  <cp:lastModifiedBy>Colleen Kendrick</cp:lastModifiedBy>
  <cp:revision>4</cp:revision>
  <dcterms:created xsi:type="dcterms:W3CDTF">2022-05-19T11:26:04Z</dcterms:created>
  <dcterms:modified xsi:type="dcterms:W3CDTF">2022-06-09T14:07:32Z</dcterms:modified>
</cp:coreProperties>
</file>